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handoutMasterIdLst>
    <p:handoutMasterId r:id="rId10"/>
  </p:handoutMasterIdLst>
  <p:sldIdLst>
    <p:sldId id="256" r:id="rId2"/>
    <p:sldId id="257" r:id="rId3"/>
    <p:sldId id="262" r:id="rId4"/>
    <p:sldId id="261" r:id="rId5"/>
    <p:sldId id="263" r:id="rId6"/>
    <p:sldId id="267" r:id="rId7"/>
    <p:sldId id="266" r:id="rId8"/>
    <p:sldId id="260" r:id="rId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6A35"/>
    <a:srgbClr val="28560C"/>
    <a:srgbClr val="2C7B03"/>
    <a:srgbClr val="3F5E29"/>
    <a:srgbClr val="FFD400"/>
    <a:srgbClr val="F5E6C5"/>
    <a:srgbClr val="FFD500"/>
    <a:srgbClr val="FFD700"/>
    <a:srgbClr val="CFCECC"/>
    <a:srgbClr val="2C5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9770" autoAdjust="0"/>
  </p:normalViewPr>
  <p:slideViewPr>
    <p:cSldViewPr>
      <p:cViewPr varScale="1">
        <p:scale>
          <a:sx n="67" d="100"/>
          <a:sy n="67" d="100"/>
        </p:scale>
        <p:origin x="9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30D88-1DA8-417E-A1D1-9C5811781D0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FC670-9EF6-4ABC-BFE1-B940108E5DD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045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097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217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094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495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5611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909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118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956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893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65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001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223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96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793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202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209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B3F09-1BC8-4761-81F5-83425DE663DE}" type="datetimeFigureOut">
              <a:rPr lang="pt-PT" smtClean="0"/>
              <a:pPr/>
              <a:t>22/12/2020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63E417-A1CC-4134-943F-CAA73C2FBCB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268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8583" y="0"/>
            <a:ext cx="6811689" cy="136815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48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  <p:pic>
        <p:nvPicPr>
          <p:cNvPr id="7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755" y="188639"/>
            <a:ext cx="1335662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31640" y="2348880"/>
            <a:ext cx="72723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altLang="pt-PT" sz="7500" dirty="0">
                <a:solidFill>
                  <a:srgbClr val="2C7B03"/>
                </a:solidFill>
                <a:latin typeface="Arial Black" pitchFamily="34" charset="0"/>
              </a:rPr>
              <a:t>Orçamento </a:t>
            </a:r>
            <a:r>
              <a:rPr lang="pt-PT" altLang="pt-PT" sz="8000" dirty="0">
                <a:solidFill>
                  <a:srgbClr val="2C7B03"/>
                </a:solidFill>
                <a:latin typeface="Arial Black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3561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115616" y="1484784"/>
            <a:ext cx="7775575" cy="549275"/>
          </a:xfrm>
          <a:prstGeom prst="rect">
            <a:avLst/>
          </a:prstGeom>
          <a:solidFill>
            <a:srgbClr val="28560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pt-PT" sz="3000" b="1" u="sng" dirty="0">
                <a:solidFill>
                  <a:srgbClr val="FFD400"/>
                </a:solidFill>
              </a:rPr>
              <a:t>Rendimentos</a:t>
            </a:r>
            <a:r>
              <a:rPr lang="pt-PT" altLang="pt-PT" sz="3000" b="1" dirty="0">
                <a:solidFill>
                  <a:srgbClr val="FFD400"/>
                </a:solidFill>
              </a:rPr>
              <a:t>:</a:t>
            </a:r>
          </a:p>
        </p:txBody>
      </p:sp>
      <p:pic>
        <p:nvPicPr>
          <p:cNvPr id="19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1950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16017" y="995096"/>
            <a:ext cx="388714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D500"/>
                </a:solidFill>
                <a:latin typeface="Arial Black" pitchFamily="34" charset="0"/>
              </a:rPr>
              <a:t>Orçamento 2021</a:t>
            </a:r>
          </a:p>
          <a:p>
            <a:pPr algn="ctr">
              <a:spcBef>
                <a:spcPct val="50000"/>
              </a:spcBef>
              <a:defRPr/>
            </a:pPr>
            <a:endParaRPr lang="pt-PT" altLang="pt-P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D5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PT" sz="2200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0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89753"/>
              </p:ext>
            </p:extLst>
          </p:nvPr>
        </p:nvGraphicFramePr>
        <p:xfrm>
          <a:off x="2258186" y="2777446"/>
          <a:ext cx="5563090" cy="708180"/>
        </p:xfrm>
        <a:graphic>
          <a:graphicData uri="http://schemas.openxmlformats.org/drawingml/2006/table">
            <a:tbl>
              <a:tblPr/>
              <a:tblGrid>
                <a:gridCol w="273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8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Matriculas e mensalidades</a:t>
                      </a:r>
                    </a:p>
                  </a:txBody>
                  <a:tcPr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155 000,00€</a:t>
                      </a:r>
                    </a:p>
                  </a:txBody>
                  <a:tcPr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Group 2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11756"/>
              </p:ext>
            </p:extLst>
          </p:nvPr>
        </p:nvGraphicFramePr>
        <p:xfrm>
          <a:off x="2339929" y="3702715"/>
          <a:ext cx="5399601" cy="708180"/>
        </p:xfrm>
        <a:graphic>
          <a:graphicData uri="http://schemas.openxmlformats.org/drawingml/2006/table">
            <a:tbl>
              <a:tblPr/>
              <a:tblGrid>
                <a:gridCol w="2741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8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Outras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40 200,00€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07154"/>
              </p:ext>
            </p:extLst>
          </p:nvPr>
        </p:nvGraphicFramePr>
        <p:xfrm>
          <a:off x="2436348" y="4639546"/>
          <a:ext cx="5134110" cy="828675"/>
        </p:xfrm>
        <a:graphic>
          <a:graphicData uri="http://schemas.openxmlformats.org/drawingml/2006/table">
            <a:tbl>
              <a:tblPr/>
              <a:tblGrid>
                <a:gridCol w="2525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Soma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(Prestações)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202 550,00€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E317932E-0861-4CF7-97A1-01AB55022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3" y="114679"/>
            <a:ext cx="6019601" cy="11530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36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</p:spTree>
    <p:extLst>
      <p:ext uri="{BB962C8B-B14F-4D97-AF65-F5344CB8AC3E}">
        <p14:creationId xmlns:p14="http://schemas.microsoft.com/office/powerpoint/2010/main" val="34599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1950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graphicFrame>
        <p:nvGraphicFramePr>
          <p:cNvPr id="18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84358"/>
              </p:ext>
            </p:extLst>
          </p:nvPr>
        </p:nvGraphicFramePr>
        <p:xfrm>
          <a:off x="1619673" y="2154605"/>
          <a:ext cx="7858180" cy="639126"/>
        </p:xfrm>
        <a:graphic>
          <a:graphicData uri="http://schemas.openxmlformats.org/drawingml/2006/table">
            <a:tbl>
              <a:tblPr/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F6A35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Black" pitchFamily="34" charset="0"/>
                        <a:ea typeface="ヒラギノ角ゴ Pro W3" pitchFamily="-83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F6A35"/>
                        </a:solidFill>
                        <a:effectLst/>
                        <a:latin typeface="Arial Black" pitchFamily="34" charset="0"/>
                        <a:ea typeface="ヒラギノ角ゴ Pro W3" pitchFamily="-83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F6A35"/>
                        </a:solidFill>
                        <a:effectLst/>
                        <a:latin typeface="Arial Black" pitchFamily="34" charset="0"/>
                        <a:ea typeface="ヒラギノ角ゴ Pro W3" pitchFamily="-83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F6A35"/>
                        </a:solidFill>
                        <a:effectLst/>
                        <a:latin typeface="Arial Black" pitchFamily="34" charset="0"/>
                        <a:ea typeface="ヒラギノ角ゴ Pro W3" pitchFamily="-83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53148"/>
              </p:ext>
            </p:extLst>
          </p:nvPr>
        </p:nvGraphicFramePr>
        <p:xfrm>
          <a:off x="2411761" y="2870308"/>
          <a:ext cx="4608512" cy="701675"/>
        </p:xfrm>
        <a:graphic>
          <a:graphicData uri="http://schemas.openxmlformats.org/drawingml/2006/table">
            <a:tbl>
              <a:tblPr/>
              <a:tblGrid>
                <a:gridCol w="2129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Segurança Social</a:t>
                      </a:r>
                    </a:p>
                  </a:txBody>
                  <a:tcPr marL="91432" marR="91432"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318 000,00€</a:t>
                      </a:r>
                    </a:p>
                  </a:txBody>
                  <a:tcPr marL="91432" marR="91432"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02868"/>
              </p:ext>
            </p:extLst>
          </p:nvPr>
        </p:nvGraphicFramePr>
        <p:xfrm>
          <a:off x="2411762" y="3730075"/>
          <a:ext cx="4338916" cy="548508"/>
        </p:xfrm>
        <a:graphic>
          <a:graphicData uri="http://schemas.openxmlformats.org/drawingml/2006/table">
            <a:tbl>
              <a:tblPr/>
              <a:tblGrid>
                <a:gridCol w="224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Outras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32 500,00€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05167"/>
              </p:ext>
            </p:extLst>
          </p:nvPr>
        </p:nvGraphicFramePr>
        <p:xfrm>
          <a:off x="1907704" y="4771839"/>
          <a:ext cx="5042128" cy="762016"/>
        </p:xfrm>
        <a:graphic>
          <a:graphicData uri="http://schemas.openxmlformats.org/drawingml/2006/table">
            <a:tbl>
              <a:tblPr/>
              <a:tblGrid>
                <a:gridCol w="2931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Soma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(Comparticipações)</a:t>
                      </a:r>
                    </a:p>
                  </a:txBody>
                  <a:tcPr marL="91441" marR="91441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350 500,00€</a:t>
                      </a:r>
                    </a:p>
                  </a:txBody>
                  <a:tcPr marL="91441" marR="91441" marT="45728" marB="4572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 Box 7">
            <a:extLst>
              <a:ext uri="{FF2B5EF4-FFF2-40B4-BE49-F238E27FC236}">
                <a16:creationId xmlns:a16="http://schemas.microsoft.com/office/drawing/2014/main" id="{B4D2FC23-1D30-4B81-95F3-83CB144B1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3" y="1000894"/>
            <a:ext cx="3692049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D500"/>
                </a:solidFill>
                <a:latin typeface="Arial Black" pitchFamily="34" charset="0"/>
              </a:rPr>
              <a:t>Orçamento 2021</a:t>
            </a:r>
          </a:p>
          <a:p>
            <a:pPr algn="ctr">
              <a:spcBef>
                <a:spcPct val="50000"/>
              </a:spcBef>
              <a:defRPr/>
            </a:pPr>
            <a:endParaRPr lang="pt-PT" sz="2200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6BD1BFD5-5518-4B8F-9AEC-45BA3B45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42" y="1522403"/>
            <a:ext cx="7775575" cy="549275"/>
          </a:xfrm>
          <a:prstGeom prst="rect">
            <a:avLst/>
          </a:prstGeom>
          <a:solidFill>
            <a:srgbClr val="28560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pt-PT" sz="3000" b="1" u="sng" dirty="0">
                <a:solidFill>
                  <a:srgbClr val="FFD400"/>
                </a:solidFill>
              </a:rPr>
              <a:t>Rendimentos</a:t>
            </a:r>
            <a:r>
              <a:rPr lang="pt-PT" altLang="pt-PT" sz="3000" b="1" dirty="0">
                <a:solidFill>
                  <a:srgbClr val="FFD400"/>
                </a:solidFill>
              </a:rPr>
              <a:t>: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95F1B0E1-83C8-4DE3-9F90-AFECC65D5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3" y="114679"/>
            <a:ext cx="6019601" cy="11530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36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</p:spTree>
    <p:extLst>
      <p:ext uri="{BB962C8B-B14F-4D97-AF65-F5344CB8AC3E}">
        <p14:creationId xmlns:p14="http://schemas.microsoft.com/office/powerpoint/2010/main" val="34599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1950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graphicFrame>
        <p:nvGraphicFramePr>
          <p:cNvPr id="22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294010"/>
              </p:ext>
            </p:extLst>
          </p:nvPr>
        </p:nvGraphicFramePr>
        <p:xfrm>
          <a:off x="2806327" y="2688741"/>
          <a:ext cx="4933417" cy="785818"/>
        </p:xfrm>
        <a:graphic>
          <a:graphicData uri="http://schemas.openxmlformats.org/drawingml/2006/table">
            <a:tbl>
              <a:tblPr/>
              <a:tblGrid>
                <a:gridCol w="2426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Soma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(Prestações)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195 200,00€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42663"/>
              </p:ext>
            </p:extLst>
          </p:nvPr>
        </p:nvGraphicFramePr>
        <p:xfrm>
          <a:off x="2156414" y="3634606"/>
          <a:ext cx="5444107" cy="762016"/>
        </p:xfrm>
        <a:graphic>
          <a:graphicData uri="http://schemas.openxmlformats.org/drawingml/2006/table">
            <a:tbl>
              <a:tblPr/>
              <a:tblGrid>
                <a:gridCol w="3164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Soma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(Comparticipações)</a:t>
                      </a:r>
                    </a:p>
                  </a:txBody>
                  <a:tcPr marL="91441" marR="91441"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350 500,00€</a:t>
                      </a:r>
                    </a:p>
                  </a:txBody>
                  <a:tcPr marL="91441" marR="91441"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05249"/>
              </p:ext>
            </p:extLst>
          </p:nvPr>
        </p:nvGraphicFramePr>
        <p:xfrm>
          <a:off x="2259040" y="4573597"/>
          <a:ext cx="5692817" cy="762000"/>
        </p:xfrm>
        <a:graphic>
          <a:graphicData uri="http://schemas.openxmlformats.org/drawingml/2006/table">
            <a:tbl>
              <a:tblPr/>
              <a:tblGrid>
                <a:gridCol w="2895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Outros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Rendimentos</a:t>
                      </a:r>
                    </a:p>
                  </a:txBody>
                  <a:tcPr marL="91433" marR="914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10 000,00€</a:t>
                      </a:r>
                    </a:p>
                  </a:txBody>
                  <a:tcPr marL="91433" marR="914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431628"/>
              </p:ext>
            </p:extLst>
          </p:nvPr>
        </p:nvGraphicFramePr>
        <p:xfrm>
          <a:off x="2525684" y="5857891"/>
          <a:ext cx="5358684" cy="701122"/>
        </p:xfrm>
        <a:graphic>
          <a:graphicData uri="http://schemas.openxmlformats.org/drawingml/2006/table">
            <a:tbl>
              <a:tblPr/>
              <a:tblGrid>
                <a:gridCol w="2593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Total dos Rendimentos</a:t>
                      </a:r>
                    </a:p>
                  </a:txBody>
                  <a:tcPr marL="91439" marR="91439"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555 700,00€</a:t>
                      </a:r>
                    </a:p>
                  </a:txBody>
                  <a:tcPr marL="91439" marR="91439" marT="45761" marB="4576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 Box 7">
            <a:extLst>
              <a:ext uri="{FF2B5EF4-FFF2-40B4-BE49-F238E27FC236}">
                <a16:creationId xmlns:a16="http://schemas.microsoft.com/office/drawing/2014/main" id="{AFCB425C-294D-4E53-A644-8FA0FDD5F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3" y="1000109"/>
            <a:ext cx="367176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D500"/>
                </a:solidFill>
                <a:latin typeface="Arial Black" pitchFamily="34" charset="0"/>
              </a:rPr>
              <a:t>Orçamento 2021</a:t>
            </a:r>
          </a:p>
          <a:p>
            <a:pPr algn="ctr">
              <a:spcBef>
                <a:spcPct val="50000"/>
              </a:spcBef>
              <a:defRPr/>
            </a:pPr>
            <a:endParaRPr lang="pt-PT" sz="2200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Text Box 73">
            <a:extLst>
              <a:ext uri="{FF2B5EF4-FFF2-40B4-BE49-F238E27FC236}">
                <a16:creationId xmlns:a16="http://schemas.microsoft.com/office/drawing/2014/main" id="{9EB14C8F-C552-4C17-8417-7B91753DC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42" y="1522403"/>
            <a:ext cx="7775575" cy="549275"/>
          </a:xfrm>
          <a:prstGeom prst="rect">
            <a:avLst/>
          </a:prstGeom>
          <a:solidFill>
            <a:srgbClr val="28560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pt-PT" sz="3000" b="1" u="sng" dirty="0">
                <a:solidFill>
                  <a:srgbClr val="FFD400"/>
                </a:solidFill>
              </a:rPr>
              <a:t>Rendimentos</a:t>
            </a:r>
            <a:r>
              <a:rPr lang="pt-PT" altLang="pt-PT" sz="3000" b="1" dirty="0">
                <a:solidFill>
                  <a:srgbClr val="FFD400"/>
                </a:solidFill>
              </a:rPr>
              <a:t>: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8C54C0F-9E51-497D-81C2-982BBE605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3" y="114679"/>
            <a:ext cx="6019601" cy="11530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36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</p:spTree>
    <p:extLst>
      <p:ext uri="{BB962C8B-B14F-4D97-AF65-F5344CB8AC3E}">
        <p14:creationId xmlns:p14="http://schemas.microsoft.com/office/powerpoint/2010/main" val="34599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115616" y="1484784"/>
            <a:ext cx="7775575" cy="549275"/>
          </a:xfrm>
          <a:prstGeom prst="rect">
            <a:avLst/>
          </a:prstGeom>
          <a:solidFill>
            <a:srgbClr val="28560C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pt-PT" sz="3000" b="1" u="sng" dirty="0">
                <a:solidFill>
                  <a:srgbClr val="FFD400"/>
                </a:solidFill>
              </a:rPr>
              <a:t>Gastos</a:t>
            </a:r>
            <a:r>
              <a:rPr lang="pt-PT" altLang="pt-PT" sz="3000" b="1" dirty="0">
                <a:solidFill>
                  <a:srgbClr val="FFD400"/>
                </a:solidFill>
              </a:rPr>
              <a:t>:</a:t>
            </a:r>
          </a:p>
        </p:txBody>
      </p:sp>
      <p:pic>
        <p:nvPicPr>
          <p:cNvPr id="19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1950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graphicFrame>
        <p:nvGraphicFramePr>
          <p:cNvPr id="14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878408"/>
              </p:ext>
            </p:extLst>
          </p:nvPr>
        </p:nvGraphicFramePr>
        <p:xfrm>
          <a:off x="2123728" y="2689023"/>
          <a:ext cx="5666233" cy="701675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Géneros alimentares   </a:t>
                      </a:r>
                    </a:p>
                  </a:txBody>
                  <a:tcPr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40 000,00€</a:t>
                      </a:r>
                    </a:p>
                  </a:txBody>
                  <a:tcPr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59526"/>
              </p:ext>
            </p:extLst>
          </p:nvPr>
        </p:nvGraphicFramePr>
        <p:xfrm>
          <a:off x="2195734" y="3490778"/>
          <a:ext cx="5544618" cy="647701"/>
        </p:xfrm>
        <a:graphic>
          <a:graphicData uri="http://schemas.openxmlformats.org/drawingml/2006/table">
            <a:tbl>
              <a:tblPr/>
              <a:tblGrid>
                <a:gridCol w="2869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4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Serviços externos</a:t>
                      </a:r>
                    </a:p>
                  </a:txBody>
                  <a:tcPr marT="45680" marB="456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52 500,00€</a:t>
                      </a:r>
                    </a:p>
                  </a:txBody>
                  <a:tcPr marT="45680" marB="456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318250"/>
              </p:ext>
            </p:extLst>
          </p:nvPr>
        </p:nvGraphicFramePr>
        <p:xfrm>
          <a:off x="2461369" y="4248469"/>
          <a:ext cx="5328592" cy="473075"/>
        </p:xfrm>
        <a:graphic>
          <a:graphicData uri="http://schemas.openxmlformats.org/drawingml/2006/table">
            <a:tbl>
              <a:tblPr/>
              <a:tblGrid>
                <a:gridCol w="2438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Salários</a:t>
                      </a:r>
                    </a:p>
                  </a:txBody>
                  <a:tcPr marL="91438" marR="91438" marT="45781" marB="457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    450 035,00€</a:t>
                      </a:r>
                    </a:p>
                  </a:txBody>
                  <a:tcPr marL="91438" marR="91438" marT="45781" marB="457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55797"/>
              </p:ext>
            </p:extLst>
          </p:nvPr>
        </p:nvGraphicFramePr>
        <p:xfrm>
          <a:off x="2103140" y="5879814"/>
          <a:ext cx="5290108" cy="473075"/>
        </p:xfrm>
        <a:graphic>
          <a:graphicData uri="http://schemas.openxmlformats.org/drawingml/2006/table">
            <a:tbl>
              <a:tblPr/>
              <a:tblGrid>
                <a:gridCol w="242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Outros gastos </a:t>
                      </a:r>
                    </a:p>
                  </a:txBody>
                  <a:tcPr marL="91438" marR="91438" marT="45781" marB="457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            1 500,00€</a:t>
                      </a:r>
                    </a:p>
                  </a:txBody>
                  <a:tcPr marL="91438" marR="91438" marT="45781" marB="457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352961"/>
              </p:ext>
            </p:extLst>
          </p:nvPr>
        </p:nvGraphicFramePr>
        <p:xfrm>
          <a:off x="1813297" y="4996250"/>
          <a:ext cx="6380211" cy="701162"/>
        </p:xfrm>
        <a:graphic>
          <a:graphicData uri="http://schemas.openxmlformats.org/drawingml/2006/table">
            <a:tbl>
              <a:tblPr/>
              <a:tblGrid>
                <a:gridCol w="2920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9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Gastos de Dep. e Amortização</a:t>
                      </a:r>
                    </a:p>
                  </a:txBody>
                  <a:tcPr marL="91438" marR="91438" marT="45781" marB="457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        15 000,00€</a:t>
                      </a:r>
                    </a:p>
                  </a:txBody>
                  <a:tcPr marL="91438" marR="91438" marT="45781" marB="457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 Box 7">
            <a:extLst>
              <a:ext uri="{FF2B5EF4-FFF2-40B4-BE49-F238E27FC236}">
                <a16:creationId xmlns:a16="http://schemas.microsoft.com/office/drawing/2014/main" id="{F49686A5-E325-4ECE-B604-479E171C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3" y="1000109"/>
            <a:ext cx="367176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D500"/>
                </a:solidFill>
                <a:latin typeface="Arial Black" pitchFamily="34" charset="0"/>
              </a:rPr>
              <a:t>Orçamento 2021</a:t>
            </a:r>
          </a:p>
          <a:p>
            <a:pPr algn="ctr">
              <a:spcBef>
                <a:spcPct val="50000"/>
              </a:spcBef>
              <a:defRPr/>
            </a:pPr>
            <a:endParaRPr lang="pt-PT" sz="2200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D453A049-E5D2-4A1B-94D9-4C4B70E9A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3" y="114679"/>
            <a:ext cx="6019601" cy="11530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36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</p:spTree>
    <p:extLst>
      <p:ext uri="{BB962C8B-B14F-4D97-AF65-F5344CB8AC3E}">
        <p14:creationId xmlns:p14="http://schemas.microsoft.com/office/powerpoint/2010/main" val="34599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1950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graphicFrame>
        <p:nvGraphicFramePr>
          <p:cNvPr id="17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19125"/>
              </p:ext>
            </p:extLst>
          </p:nvPr>
        </p:nvGraphicFramePr>
        <p:xfrm>
          <a:off x="2267744" y="3028764"/>
          <a:ext cx="5149103" cy="773683"/>
        </p:xfrm>
        <a:graphic>
          <a:graphicData uri="http://schemas.openxmlformats.org/drawingml/2006/table">
            <a:tbl>
              <a:tblPr/>
              <a:tblGrid>
                <a:gridCol w="2618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Gastos Financeiros</a:t>
                      </a:r>
                    </a:p>
                  </a:txBody>
                  <a:tcPr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      250,00€</a:t>
                      </a:r>
                    </a:p>
                  </a:txBody>
                  <a:tcPr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43173"/>
              </p:ext>
            </p:extLst>
          </p:nvPr>
        </p:nvGraphicFramePr>
        <p:xfrm>
          <a:off x="1954520" y="4658836"/>
          <a:ext cx="5775549" cy="714380"/>
        </p:xfrm>
        <a:graphic>
          <a:graphicData uri="http://schemas.openxmlformats.org/drawingml/2006/table">
            <a:tbl>
              <a:tblPr/>
              <a:tblGrid>
                <a:gridCol w="2643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1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Total dos Gastos OP</a:t>
                      </a:r>
                    </a:p>
                  </a:txBody>
                  <a:tcPr marL="91432" marR="91432"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    559 285,00€</a:t>
                      </a:r>
                    </a:p>
                  </a:txBody>
                  <a:tcPr marL="91432" marR="91432"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 Box 73">
            <a:extLst>
              <a:ext uri="{FF2B5EF4-FFF2-40B4-BE49-F238E27FC236}">
                <a16:creationId xmlns:a16="http://schemas.microsoft.com/office/drawing/2014/main" id="{9502ECDB-E3CD-49D6-A2BF-90EA34B76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484784"/>
            <a:ext cx="7775575" cy="549275"/>
          </a:xfrm>
          <a:prstGeom prst="rect">
            <a:avLst/>
          </a:prstGeom>
          <a:solidFill>
            <a:srgbClr val="28560C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pt-PT" sz="3000" b="1" u="sng" dirty="0">
                <a:solidFill>
                  <a:srgbClr val="FFD400"/>
                </a:solidFill>
              </a:rPr>
              <a:t>Gastos</a:t>
            </a:r>
            <a:r>
              <a:rPr lang="pt-PT" altLang="pt-PT" sz="3000" b="1" dirty="0">
                <a:solidFill>
                  <a:srgbClr val="FFD400"/>
                </a:solidFill>
              </a:rPr>
              <a:t>: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D6845016-55B6-4237-88DA-F1890D591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3" y="1000109"/>
            <a:ext cx="367176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D500"/>
                </a:solidFill>
                <a:latin typeface="Arial Black" pitchFamily="34" charset="0"/>
              </a:rPr>
              <a:t>Orçamento 2021</a:t>
            </a:r>
          </a:p>
          <a:p>
            <a:pPr algn="ctr">
              <a:spcBef>
                <a:spcPct val="50000"/>
              </a:spcBef>
              <a:defRPr/>
            </a:pPr>
            <a:endParaRPr lang="pt-PT" sz="2200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51EFD66-11CD-4ACC-BF1D-327BCD189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3" y="114679"/>
            <a:ext cx="6019601" cy="11530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36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</p:spTree>
    <p:extLst>
      <p:ext uri="{BB962C8B-B14F-4D97-AF65-F5344CB8AC3E}">
        <p14:creationId xmlns:p14="http://schemas.microsoft.com/office/powerpoint/2010/main" val="34599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1115616" y="1484784"/>
            <a:ext cx="7775575" cy="549275"/>
          </a:xfrm>
          <a:prstGeom prst="rect">
            <a:avLst/>
          </a:prstGeom>
          <a:solidFill>
            <a:srgbClr val="2856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buFontTx/>
              <a:buNone/>
              <a:defRPr sz="3000" b="1" u="sng">
                <a:solidFill>
                  <a:srgbClr val="FFD4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9pPr>
          </a:lstStyle>
          <a:p>
            <a:r>
              <a:rPr lang="pt-PT" altLang="pt-PT" dirty="0"/>
              <a:t>Resultados Globais</a:t>
            </a:r>
          </a:p>
        </p:txBody>
      </p:sp>
      <p:pic>
        <p:nvPicPr>
          <p:cNvPr id="19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1950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graphicFrame>
        <p:nvGraphicFramePr>
          <p:cNvPr id="12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31774"/>
              </p:ext>
            </p:extLst>
          </p:nvPr>
        </p:nvGraphicFramePr>
        <p:xfrm>
          <a:off x="1000100" y="2643182"/>
          <a:ext cx="7532339" cy="1006475"/>
        </p:xfrm>
        <a:graphic>
          <a:graphicData uri="http://schemas.openxmlformats.org/drawingml/2006/table">
            <a:tbl>
              <a:tblPr/>
              <a:tblGrid>
                <a:gridCol w="376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9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Res</a:t>
                      </a: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. antes de depreciações amortizações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11 665,00€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86645"/>
              </p:ext>
            </p:extLst>
          </p:nvPr>
        </p:nvGraphicFramePr>
        <p:xfrm>
          <a:off x="931452" y="3705841"/>
          <a:ext cx="7528336" cy="823342"/>
        </p:xfrm>
        <a:graphic>
          <a:graphicData uri="http://schemas.openxmlformats.org/drawingml/2006/table">
            <a:tbl>
              <a:tblPr/>
              <a:tblGrid>
                <a:gridCol w="3828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0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Gastos de depreciação</a:t>
                      </a:r>
                    </a:p>
                  </a:txBody>
                  <a:tcPr marT="45681" marB="456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15 000,00€</a:t>
                      </a:r>
                    </a:p>
                  </a:txBody>
                  <a:tcPr marT="45681" marB="4568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815409"/>
              </p:ext>
            </p:extLst>
          </p:nvPr>
        </p:nvGraphicFramePr>
        <p:xfrm>
          <a:off x="928693" y="4472205"/>
          <a:ext cx="7603744" cy="701122"/>
        </p:xfrm>
        <a:graphic>
          <a:graphicData uri="http://schemas.openxmlformats.org/drawingml/2006/table">
            <a:tbl>
              <a:tblPr/>
              <a:tblGrid>
                <a:gridCol w="386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Prov</a:t>
                      </a: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e Ganhos Financeiros</a:t>
                      </a:r>
                    </a:p>
                  </a:txBody>
                  <a:tcPr marL="91444" marR="91444"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        0,00€</a:t>
                      </a:r>
                    </a:p>
                  </a:txBody>
                  <a:tcPr marL="91444" marR="91444" marT="45761" marB="457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80060"/>
              </p:ext>
            </p:extLst>
          </p:nvPr>
        </p:nvGraphicFramePr>
        <p:xfrm>
          <a:off x="928693" y="5209449"/>
          <a:ext cx="7775575" cy="701675"/>
        </p:xfrm>
        <a:graphic>
          <a:graphicData uri="http://schemas.openxmlformats.org/drawingml/2006/table">
            <a:tbl>
              <a:tblPr/>
              <a:tblGrid>
                <a:gridCol w="395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Gastos Perdas Financeiras</a:t>
                      </a:r>
                    </a:p>
                  </a:txBody>
                  <a:tcPr marL="91443" marR="91443"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- 250,00€</a:t>
                      </a:r>
                    </a:p>
                  </a:txBody>
                  <a:tcPr marL="91443" marR="91443"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59329"/>
              </p:ext>
            </p:extLst>
          </p:nvPr>
        </p:nvGraphicFramePr>
        <p:xfrm>
          <a:off x="1008163" y="5997912"/>
          <a:ext cx="7524275" cy="714380"/>
        </p:xfrm>
        <a:graphic>
          <a:graphicData uri="http://schemas.openxmlformats.org/drawingml/2006/table">
            <a:tbl>
              <a:tblPr/>
              <a:tblGrid>
                <a:gridCol w="3826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F6A35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Resultados Líquidos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ヒラギノ角ゴ Pro W3" pitchFamily="-83" charset="-128"/>
                        </a:rPr>
                        <a:t>- 3 585,00€</a:t>
                      </a:r>
                    </a:p>
                  </a:txBody>
                  <a:tcPr marT="45761" marB="4576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 Box 7">
            <a:extLst>
              <a:ext uri="{FF2B5EF4-FFF2-40B4-BE49-F238E27FC236}">
                <a16:creationId xmlns:a16="http://schemas.microsoft.com/office/drawing/2014/main" id="{8C42A321-3FD4-4054-9E70-DA3C77CF8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3" y="1000109"/>
            <a:ext cx="367176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D500"/>
                </a:solidFill>
                <a:latin typeface="Arial Black" pitchFamily="34" charset="0"/>
              </a:rPr>
              <a:t>Orçamento 2021</a:t>
            </a:r>
          </a:p>
          <a:p>
            <a:pPr algn="ctr">
              <a:spcBef>
                <a:spcPct val="50000"/>
              </a:spcBef>
              <a:defRPr/>
            </a:pPr>
            <a:endParaRPr lang="pt-PT" sz="2200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E64D93D3-FA5F-4342-91B7-EEFE2B67E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3" y="114679"/>
            <a:ext cx="6019601" cy="11530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36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</p:spTree>
    <p:extLst>
      <p:ext uri="{BB962C8B-B14F-4D97-AF65-F5344CB8AC3E}">
        <p14:creationId xmlns:p14="http://schemas.microsoft.com/office/powerpoint/2010/main" val="345999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910506" y="2132856"/>
            <a:ext cx="62646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sz="7500" dirty="0">
                <a:solidFill>
                  <a:srgbClr val="2C7B03"/>
                </a:solidFill>
                <a:latin typeface="Arial Black" pitchFamily="34" charset="0"/>
              </a:rPr>
              <a:t>A palavra </a:t>
            </a:r>
          </a:p>
          <a:p>
            <a:pPr algn="ctr">
              <a:spcBef>
                <a:spcPct val="50000"/>
              </a:spcBef>
              <a:defRPr/>
            </a:pPr>
            <a:r>
              <a:rPr lang="pt-PT" altLang="pt-PT" sz="7500" dirty="0">
                <a:solidFill>
                  <a:srgbClr val="2C7B03"/>
                </a:solidFill>
                <a:latin typeface="Arial Black" pitchFamily="34" charset="0"/>
              </a:rPr>
              <a:t>aos </a:t>
            </a:r>
          </a:p>
          <a:p>
            <a:pPr algn="ctr">
              <a:spcBef>
                <a:spcPct val="50000"/>
              </a:spcBef>
              <a:defRPr/>
            </a:pPr>
            <a:r>
              <a:rPr lang="pt-PT" altLang="pt-PT" sz="7500" dirty="0">
                <a:solidFill>
                  <a:srgbClr val="2C7B03"/>
                </a:solidFill>
                <a:latin typeface="Arial Black" pitchFamily="34" charset="0"/>
              </a:rPr>
              <a:t>associados</a:t>
            </a:r>
          </a:p>
        </p:txBody>
      </p:sp>
      <p:pic>
        <p:nvPicPr>
          <p:cNvPr id="9" name="Picture 5" descr="logot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195065" cy="14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prstMaterial="matte"/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4EAF9A12-9023-4F65-9A00-68A33E8F7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3" y="1000109"/>
            <a:ext cx="367176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PT" altLang="pt-P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D500"/>
                </a:solidFill>
                <a:latin typeface="Arial Black" pitchFamily="34" charset="0"/>
              </a:rPr>
              <a:t>Orçamento 2021</a:t>
            </a:r>
          </a:p>
          <a:p>
            <a:pPr algn="ctr">
              <a:spcBef>
                <a:spcPct val="50000"/>
              </a:spcBef>
              <a:defRPr/>
            </a:pPr>
            <a:endParaRPr lang="pt-PT" sz="2200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C173AF-2A13-4C79-9AAC-3BB726B35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3" y="114679"/>
            <a:ext cx="6019601" cy="11530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3600" b="1" spc="50" dirty="0">
                <a:ln w="11430"/>
                <a:solidFill>
                  <a:srgbClr val="9F6A3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Centro Social, Cultural e Recreativo Arvorense</a:t>
            </a:r>
          </a:p>
        </p:txBody>
      </p:sp>
    </p:spTree>
    <p:extLst>
      <p:ext uri="{BB962C8B-B14F-4D97-AF65-F5344CB8AC3E}">
        <p14:creationId xmlns:p14="http://schemas.microsoft.com/office/powerpoint/2010/main" val="27186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Hast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1758</TotalTime>
  <Words>229</Words>
  <Application>Microsoft Office PowerPoint</Application>
  <PresentationFormat>Apresentação no Ecrã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Wingdings 3</vt:lpstr>
      <vt:lpstr>Haste</vt:lpstr>
      <vt:lpstr>Centro Social, Cultural e Recreativo Arvorense</vt:lpstr>
      <vt:lpstr>Centro Social, Cultural e Recreativo Arvorense</vt:lpstr>
      <vt:lpstr>Centro Social, Cultural e Recreativo Arvorense</vt:lpstr>
      <vt:lpstr>Centro Social, Cultural e Recreativo Arvorense</vt:lpstr>
      <vt:lpstr>Centro Social, Cultural e Recreativo Arvorense</vt:lpstr>
      <vt:lpstr>Centro Social, Cultural e Recreativo Arvorense</vt:lpstr>
      <vt:lpstr>Centro Social, Cultural e Recreativo Arvorense</vt:lpstr>
      <vt:lpstr>Centro Social, Cultural e Recreativo Arvorense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heliomgarcia</dc:creator>
  <cp:lastModifiedBy>Arquivo hmges</cp:lastModifiedBy>
  <cp:revision>126</cp:revision>
  <cp:lastPrinted>2018-03-23T17:40:50Z</cp:lastPrinted>
  <dcterms:created xsi:type="dcterms:W3CDTF">2015-11-23T12:56:46Z</dcterms:created>
  <dcterms:modified xsi:type="dcterms:W3CDTF">2020-12-22T16:17:17Z</dcterms:modified>
</cp:coreProperties>
</file>